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85" r:id="rId3"/>
    <p:sldId id="286" r:id="rId4"/>
    <p:sldId id="257" r:id="rId5"/>
    <p:sldId id="300" r:id="rId6"/>
    <p:sldId id="258" r:id="rId7"/>
    <p:sldId id="302" r:id="rId8"/>
    <p:sldId id="301" r:id="rId9"/>
    <p:sldId id="260" r:id="rId10"/>
    <p:sldId id="259" r:id="rId11"/>
    <p:sldId id="261" r:id="rId12"/>
    <p:sldId id="262" r:id="rId13"/>
    <p:sldId id="263" r:id="rId14"/>
    <p:sldId id="264" r:id="rId15"/>
    <p:sldId id="265" r:id="rId16"/>
    <p:sldId id="266" r:id="rId17"/>
    <p:sldId id="287" r:id="rId18"/>
    <p:sldId id="288" r:id="rId19"/>
    <p:sldId id="289" r:id="rId20"/>
    <p:sldId id="268" r:id="rId21"/>
    <p:sldId id="269" r:id="rId22"/>
    <p:sldId id="270" r:id="rId23"/>
    <p:sldId id="272" r:id="rId24"/>
    <p:sldId id="273" r:id="rId25"/>
    <p:sldId id="278" r:id="rId26"/>
    <p:sldId id="296" r:id="rId27"/>
    <p:sldId id="279" r:id="rId28"/>
    <p:sldId id="297" r:id="rId29"/>
    <p:sldId id="280" r:id="rId30"/>
    <p:sldId id="281" r:id="rId31"/>
    <p:sldId id="290" r:id="rId32"/>
    <p:sldId id="291" r:id="rId33"/>
    <p:sldId id="292" r:id="rId34"/>
    <p:sldId id="284" r:id="rId35"/>
    <p:sldId id="298" r:id="rId36"/>
    <p:sldId id="293" r:id="rId37"/>
    <p:sldId id="294" r:id="rId38"/>
    <p:sldId id="295" r:id="rId39"/>
    <p:sldId id="299" r:id="rId40"/>
  </p:sldIdLst>
  <p:sldSz cx="12192000" cy="6858000"/>
  <p:notesSz cx="6797675" cy="99250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8D94C4-34B6-40F5-AC45-E7B92236E736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1"/>
            <a:ext cx="5438140" cy="3907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E32B7-BC42-405C-8E15-06DE3913A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527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B4C2A-DCEB-4E44-A703-9E8DCE082D5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435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1193-21E4-44D8-9492-EE1ABB53A5A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8C3E-F0C0-4A8B-96DC-ED5C1DEEC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529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1193-21E4-44D8-9492-EE1ABB53A5A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8C3E-F0C0-4A8B-96DC-ED5C1DEEC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34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1193-21E4-44D8-9492-EE1ABB53A5A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8C3E-F0C0-4A8B-96DC-ED5C1DEEC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864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1193-21E4-44D8-9492-EE1ABB53A5A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8C3E-F0C0-4A8B-96DC-ED5C1DEEC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345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1193-21E4-44D8-9492-EE1ABB53A5A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8C3E-F0C0-4A8B-96DC-ED5C1DEEC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55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1193-21E4-44D8-9492-EE1ABB53A5A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8C3E-F0C0-4A8B-96DC-ED5C1DEEC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265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1193-21E4-44D8-9492-EE1ABB53A5A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8C3E-F0C0-4A8B-96DC-ED5C1DEEC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652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1193-21E4-44D8-9492-EE1ABB53A5A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8C3E-F0C0-4A8B-96DC-ED5C1DEEC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0784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1193-21E4-44D8-9492-EE1ABB53A5A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8C3E-F0C0-4A8B-96DC-ED5C1DEEC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597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1193-21E4-44D8-9492-EE1ABB53A5A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8C3E-F0C0-4A8B-96DC-ED5C1DEEC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689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51193-21E4-44D8-9492-EE1ABB53A5A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E8C3E-F0C0-4A8B-96DC-ED5C1DEEC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16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115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51193-21E4-44D8-9492-EE1ABB53A5AD}" type="datetimeFigureOut">
              <a:rPr lang="ru-RU" smtClean="0"/>
              <a:t>07.12.2021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E8C3E-F0C0-4A8B-96DC-ED5C1DEEC11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175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8544" y="1935853"/>
            <a:ext cx="11901055" cy="3186546"/>
          </a:xfrm>
          <a:solidFill>
            <a:schemeClr val="accent1">
              <a:lumMod val="20000"/>
              <a:lumOff val="80000"/>
              <a:alpha val="50000"/>
            </a:schemeClr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5400" b="1" dirty="0">
                <a:ln>
                  <a:solidFill>
                    <a:srgbClr val="C00000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Формирование и развитие функциональной грамотности – одна из основных задач современного школьного и дошкольного образования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36617" y="178958"/>
            <a:ext cx="810491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n>
                  <a:solidFill>
                    <a:schemeClr val="accent1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Ключевская НШ-ДС </a:t>
            </a:r>
            <a:r>
              <a:rPr lang="ru-RU" sz="4400" b="1" dirty="0" err="1" smtClean="0">
                <a:ln>
                  <a:solidFill>
                    <a:schemeClr val="accent1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Бугульминского</a:t>
            </a:r>
            <a:r>
              <a:rPr lang="ru-RU" sz="4400" b="1" dirty="0" smtClean="0">
                <a:ln>
                  <a:solidFill>
                    <a:schemeClr val="accent1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МР РТ</a:t>
            </a:r>
            <a:endParaRPr lang="ru-RU" sz="4400" b="1" dirty="0">
              <a:ln>
                <a:solidFill>
                  <a:schemeClr val="accent1"/>
                </a:solidFill>
              </a:ln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196534" y="6109854"/>
            <a:ext cx="37850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0">
                  <a:solidFill>
                    <a:schemeClr val="accent1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8 декабря 2021 года</a:t>
            </a:r>
            <a:endParaRPr lang="ru-RU" sz="3200" b="1" dirty="0">
              <a:ln w="0">
                <a:solidFill>
                  <a:schemeClr val="accent1"/>
                </a:solidFill>
              </a:ln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366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 smtClean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 учителем в начальной школе стоит колоссальная задача – развить ребёнка</a:t>
            </a:r>
            <a:endParaRPr lang="ru-RU" sz="4800" dirty="0">
              <a:ln>
                <a:solidFill>
                  <a:schemeClr val="accent6"/>
                </a:solidFill>
              </a:ln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38200" y="1822450"/>
            <a:ext cx="5181600" cy="4351338"/>
          </a:xfrm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>
              <a:buFontTx/>
              <a:buChar char="-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развить мышление – из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наглядно-действенного перевести его в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абстрактно-логическое;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речь, аналитико-синтетические способности, развить память и внимание, фантазию 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воображение;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пространственное восприятие;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172200" y="1822450"/>
            <a:ext cx="5181600" cy="4351338"/>
          </a:xfrm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>
              <a:buFontTx/>
              <a:buChar char="-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моторную функцию, способность контролировать свои движения, а также мелкую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моторику;</a:t>
            </a:r>
          </a:p>
          <a:p>
            <a:pPr>
              <a:buFontTx/>
              <a:buChar char="-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азвить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коммуникативные способности, способность общаться, контролировать эмоции, управлять своим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поведением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190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52945"/>
            <a:ext cx="10515600" cy="5140037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достижения поставленных целей учителя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нашей школы используют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следующие педагогические технологии:</a:t>
            </a:r>
          </a:p>
          <a:p>
            <a:pPr>
              <a:buFontTx/>
              <a:buChar char="-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проблемно-диалогическая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освоения новых знаний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</a:p>
          <a:p>
            <a:pPr>
              <a:buFontTx/>
              <a:buChar char="-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формирования типа правильной читательской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деятельности;</a:t>
            </a:r>
          </a:p>
          <a:p>
            <a:pPr>
              <a:buFontTx/>
              <a:buChar char="-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проектной деятельности;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обучение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основе «учебных ситуаций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»;</a:t>
            </a:r>
          </a:p>
          <a:p>
            <a:pPr>
              <a:buFontTx/>
              <a:buChar char="-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уровневая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дифференциация обучения;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нформационные и коммуникационные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технологии;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оценивания учебных достижений учащихся и др.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3251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191" y="1382280"/>
            <a:ext cx="10799618" cy="4351338"/>
          </a:xfrm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современной школе сущностью функциональной грамотности становятся не сами знания, а </a:t>
            </a:r>
            <a:r>
              <a:rPr lang="ru-RU" sz="3200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четыре главные способности обучающегося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0" indent="0">
              <a:buNone/>
            </a:pPr>
            <a:r>
              <a:rPr lang="ru-RU" sz="3200" b="1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sz="3200" b="1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добывать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новые знания;</a:t>
            </a:r>
          </a:p>
          <a:p>
            <a:pPr marL="0" indent="0">
              <a:buNone/>
            </a:pPr>
            <a:r>
              <a:rPr lang="ru-RU" sz="3200" b="1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применять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полученные знания на практике; </a:t>
            </a:r>
          </a:p>
          <a:p>
            <a:pPr marL="0" indent="0">
              <a:buNone/>
            </a:pPr>
            <a:r>
              <a:rPr lang="ru-RU" sz="3200" b="1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ru-RU" sz="3200" b="1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оценивать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свое знание-незнание; </a:t>
            </a:r>
          </a:p>
          <a:p>
            <a:pPr marL="0" indent="0">
              <a:buNone/>
            </a:pPr>
            <a:r>
              <a:rPr lang="ru-RU" sz="3200" b="1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4)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стремиться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саморазвитию.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90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582" y="2797030"/>
            <a:ext cx="6235525" cy="1263939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200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Формы и методы, которые способствуют развитию функциональной </a:t>
            </a:r>
            <a:r>
              <a:rPr lang="ru-RU" sz="3200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грамотности</a:t>
            </a:r>
            <a:endParaRPr lang="ru-RU" sz="3200" b="1" i="1" u="sng" dirty="0">
              <a:ln>
                <a:solidFill>
                  <a:schemeClr val="accent1"/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33945" y="605621"/>
            <a:ext cx="4350293" cy="5232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Групповая форма работы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61107" y="1439715"/>
            <a:ext cx="4046301" cy="5232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Игровая форма работы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34504" y="2273810"/>
            <a:ext cx="3301673" cy="5232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Творческие задания</a:t>
            </a:r>
            <a:endParaRPr lang="ru-RU" sz="2800" i="1" u="sng" dirty="0" smtClean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34504" y="3942000"/>
            <a:ext cx="3115918" cy="5232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Тестовые задания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89619" y="3107905"/>
            <a:ext cx="3801490" cy="5232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Практическая работа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61107" y="4776095"/>
            <a:ext cx="4101700" cy="5232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Ролевые и деловые игры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33945" y="5610190"/>
            <a:ext cx="4444486" cy="5232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Проектная деятельность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5121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69854"/>
            <a:ext cx="4398818" cy="1743164"/>
          </a:xfrm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Предметные</a:t>
            </a:r>
            <a:r>
              <a:rPr lang="ru-RU" b="1" dirty="0" smtClean="0"/>
              <a:t> 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соответствуют предметам учебного плана начальной школы.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166255"/>
            <a:ext cx="10515600" cy="1524433"/>
          </a:xfrm>
        </p:spPr>
        <p:txBody>
          <a:bodyPr>
            <a:noAutofit/>
          </a:bodyPr>
          <a:lstStyle/>
          <a:p>
            <a:r>
              <a:rPr lang="ru-RU" sz="40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Функциональная грамотность рассматривается как совокупность двух групп компонентов: интегративных и </a:t>
            </a:r>
            <a:r>
              <a:rPr lang="ru-RU" sz="4000" b="1" dirty="0" smtClean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предметных</a:t>
            </a:r>
            <a:endParaRPr lang="ru-RU" sz="4000" dirty="0">
              <a:ln>
                <a:solidFill>
                  <a:schemeClr val="accent6"/>
                </a:solidFill>
              </a:ln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652655" y="1969854"/>
            <a:ext cx="6096000" cy="2523768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2800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интегративным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относятся коммуникативная, читательская, информационная, социальная грамотность, формирующиеся на любом предметном содержании.</a:t>
            </a: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38200" y="5010776"/>
            <a:ext cx="10910455" cy="138499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800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2800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адача учителей начальных классов –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научить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каждого ребенка мыслить с помощью таких логических приемов, как анализ, синтез, сравнение, обобщение, классификация, умозаключение.</a:t>
            </a:r>
          </a:p>
        </p:txBody>
      </p:sp>
      <p:pic>
        <p:nvPicPr>
          <p:cNvPr id="1026" name="Picture 2" descr="https://admmag.ru/images/photos/medium/article150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70897" y="4922079"/>
            <a:ext cx="1562388" cy="156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58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6629400" cy="4351338"/>
          </a:xfrm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Читательская грамотность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является базовым навыком функциональной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грамотности.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способность человека понимать и использовать письменные тексты, размышлять о них и заниматься чтением для того, чтобы достигать своих целей, расширять свои знания и возможности, участвовать в социальной жизни.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https://catherineasquithgallery.com/uploads/posts/2021-03/1614593677_26-p-kniga-na-belom-fone-kartinki-4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909" y="1049771"/>
            <a:ext cx="5632163" cy="5632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Читательская грамотность</a:t>
            </a:r>
          </a:p>
        </p:txBody>
      </p:sp>
    </p:spTree>
    <p:extLst>
      <p:ext uri="{BB962C8B-B14F-4D97-AF65-F5344CB8AC3E}">
        <p14:creationId xmlns:p14="http://schemas.microsoft.com/office/powerpoint/2010/main" val="323155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582" y="2797030"/>
            <a:ext cx="6235525" cy="166819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200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формирования читательской грамотности очень важно организовать «читательское пространство»</a:t>
            </a:r>
            <a:endParaRPr lang="ru-RU" dirty="0" smtClean="0"/>
          </a:p>
          <a:p>
            <a:pPr marL="0" indent="0" algn="ctr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33945" y="605621"/>
            <a:ext cx="4803687" cy="5232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Пробно-поисковые ситуации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25580" y="1439715"/>
            <a:ext cx="4128694" cy="5232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Личный пример учителя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34504" y="2273810"/>
            <a:ext cx="2986780" cy="5232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Беседы-дискуссии</a:t>
            </a:r>
            <a:endParaRPr lang="ru-RU" sz="2800" i="1" u="sng" dirty="0" smtClean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34504" y="3942000"/>
            <a:ext cx="3366627" cy="5232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«Сам </a:t>
            </a:r>
            <a:r>
              <a:rPr lang="ru-RU" sz="2800" b="1" i="1" u="sng" dirty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задай </a:t>
            </a:r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вопрос»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26586" y="3107905"/>
            <a:ext cx="4402615" cy="5232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Элементы драматизации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25580" y="4758516"/>
            <a:ext cx="5784404" cy="5232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Словарно-стилистическая работа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533945" y="5610190"/>
            <a:ext cx="6189515" cy="52322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Приём устного словесного рисования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7555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382279"/>
            <a:ext cx="10515600" cy="4351338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Учителя начальных классов нашей школы учат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понимать текст, размышлять над его содержанием,  излагать свои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мысли. Они разработали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применяют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уроках чтения 5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модулей: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модуль 1 –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подготовка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домашнего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задания;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модуль 2 –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работа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 содержанием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модуль </a:t>
            </a:r>
            <a:r>
              <a:rPr lang="ru-RU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–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работа над  беглым 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чтением;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модуль </a:t>
            </a:r>
            <a:r>
              <a:rPr lang="ru-RU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–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работа над выразительным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чтением;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модуль </a:t>
            </a:r>
            <a:r>
              <a:rPr lang="ru-RU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–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подготовка к пересказу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классе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ведутся «Дневники читателя»,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котором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 кратко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записывают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произведение, делятся своими  впечатлениями о прочитанном, делают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зарисовки. Учат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 давать полные ответы на вопросы.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3170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96724"/>
            <a:ext cx="10515600" cy="3906549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Используют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«проблемные ситуации». Например, на уроке предстоит изучить способы проверки парных согласных в середине слова (о чем дети не знают). Ребята получают задание: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Вставьте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пропущенные буквы, подобрав проверочные слова:</a:t>
            </a:r>
          </a:p>
          <a:p>
            <a:pPr marL="0" indent="0">
              <a:buNone/>
            </a:pP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Зу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..,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огоро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…,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..,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…,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..ка.</a:t>
            </a: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Проблема: знакомый прием для проверки последнего слова не работает, как же проверить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парную согласную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середине слова?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Добиваются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полных ответов.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171161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«Проблемные </a:t>
            </a:r>
            <a:r>
              <a:rPr lang="ru-RU" sz="54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ситуации</a:t>
            </a:r>
            <a:r>
              <a:rPr lang="ru-RU" sz="5400" b="1" dirty="0" smtClean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  <a:endParaRPr lang="ru-RU" sz="5400" b="1" dirty="0">
              <a:ln>
                <a:solidFill>
                  <a:schemeClr val="accent6"/>
                </a:solidFill>
              </a:ln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5143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023466"/>
          </a:xfrm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Упражнения на развитие речи.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Используют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 «корректор»: намеренно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допускают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ошибки в тексте,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просят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найти их и исправить. Обнаружив ошибку или несколько ошибок, учащиеся вносят коррективы, оглашают правильный вариант. 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 работе над ошибками.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«Конструктор»</a:t>
            </a:r>
          </a:p>
        </p:txBody>
      </p:sp>
    </p:spTree>
    <p:extLst>
      <p:ext uri="{BB962C8B-B14F-4D97-AF65-F5344CB8AC3E}">
        <p14:creationId xmlns:p14="http://schemas.microsoft.com/office/powerpoint/2010/main" val="64952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8755" y="1510578"/>
            <a:ext cx="9954491" cy="3615604"/>
          </a:xfr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i="1" u="sng" dirty="0" smtClean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anose="02020603050405020304" pitchFamily="18" charset="0"/>
              </a:rPr>
              <a:t>«</a:t>
            </a:r>
            <a:r>
              <a:rPr lang="ru-RU" sz="3600" b="1" i="1" u="sng" dirty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anose="02020603050405020304" pitchFamily="18" charset="0"/>
              </a:rPr>
              <a:t>Мои ученики будут узнавать новое не от меня. Они будут открывать это новое сами.</a:t>
            </a:r>
          </a:p>
          <a:p>
            <a:pPr marL="0" indent="0">
              <a:buNone/>
            </a:pPr>
            <a:r>
              <a:rPr lang="ru-RU" sz="3600" b="1" i="1" u="sng" dirty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anose="02020603050405020304" pitchFamily="18" charset="0"/>
              </a:rPr>
              <a:t>Моя </a:t>
            </a:r>
            <a:r>
              <a:rPr lang="ru-RU" sz="3600" b="1" i="1" u="sng" dirty="0" smtClean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anose="02020603050405020304" pitchFamily="18" charset="0"/>
              </a:rPr>
              <a:t>задача – помочь </a:t>
            </a:r>
            <a:r>
              <a:rPr lang="ru-RU" sz="3600" b="1" i="1" u="sng" dirty="0">
                <a:ln>
                  <a:solidFill>
                    <a:schemeClr val="accent1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anose="02020603050405020304" pitchFamily="18" charset="0"/>
              </a:rPr>
              <a:t>им раскрыться и развить собственные идеи»</a:t>
            </a:r>
          </a:p>
          <a:p>
            <a:pPr marL="0" indent="0" algn="r">
              <a:buNone/>
            </a:pPr>
            <a:r>
              <a:rPr lang="ru-RU" sz="3600" b="1" i="1" u="sng" dirty="0" err="1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anose="02020603050405020304" pitchFamily="18" charset="0"/>
              </a:rPr>
              <a:t>И.Г.Песталоцци</a:t>
            </a:r>
            <a:endParaRPr lang="ru-RU" sz="3600" b="1" i="1" u="sng" dirty="0">
              <a:ln>
                <a:solidFill>
                  <a:schemeClr val="accent1"/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18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3765" y="1870796"/>
            <a:ext cx="5604164" cy="4401205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данном случае речь идёт о творческой работе по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выяснению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уровня осмысления текста. Этот приём предусматривает не только индивидуальную работу, но и работу в парах и группах.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4736" y="365124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5400" b="1" dirty="0" err="1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Синквейн</a:t>
            </a:r>
            <a:r>
              <a:rPr lang="ru-RU" sz="54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74071" y="1870797"/>
            <a:ext cx="5597235" cy="440120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800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1-я строка –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название, тема (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существительное);</a:t>
            </a:r>
          </a:p>
          <a:p>
            <a:r>
              <a:rPr lang="ru-RU" sz="2800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2-я </a:t>
            </a:r>
            <a:r>
              <a:rPr lang="ru-RU" sz="2800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строка –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описание (два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прилагательных);</a:t>
            </a:r>
          </a:p>
          <a:p>
            <a:r>
              <a:rPr lang="ru-RU" sz="2800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3-я </a:t>
            </a:r>
            <a:r>
              <a:rPr lang="ru-RU" sz="2800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строка –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действие (три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глагола);</a:t>
            </a:r>
          </a:p>
          <a:p>
            <a:r>
              <a:rPr lang="ru-RU" sz="2800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4-я </a:t>
            </a:r>
            <a:r>
              <a:rPr lang="ru-RU" sz="2800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строка –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фраза, выражающая отношение к теме (четыре 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слова);</a:t>
            </a:r>
          </a:p>
          <a:p>
            <a:r>
              <a:rPr lang="ru-RU" sz="2800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5-я </a:t>
            </a:r>
            <a:r>
              <a:rPr lang="ru-RU" sz="2800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строка –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синоним первой строки (существительное).</a:t>
            </a:r>
          </a:p>
        </p:txBody>
      </p:sp>
    </p:spTree>
    <p:extLst>
      <p:ext uri="{BB962C8B-B14F-4D97-AF65-F5344CB8AC3E}">
        <p14:creationId xmlns:p14="http://schemas.microsoft.com/office/powerpoint/2010/main" val="28215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105439"/>
            <a:ext cx="8749145" cy="3480666"/>
          </a:xfr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i="1" dirty="0" smtClean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Снег</a:t>
            </a:r>
          </a:p>
          <a:p>
            <a:pPr marL="0" indent="0" algn="ctr">
              <a:buNone/>
            </a:pPr>
            <a:r>
              <a:rPr lang="ru-RU" sz="4000" b="1" i="1" dirty="0" smtClean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Пушистый</a:t>
            </a:r>
            <a:r>
              <a:rPr lang="ru-RU" sz="4000" b="1" i="1" dirty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4000" b="1" i="1" dirty="0" smtClean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мягкий</a:t>
            </a:r>
          </a:p>
          <a:p>
            <a:pPr marL="0" indent="0" algn="ctr">
              <a:buNone/>
            </a:pPr>
            <a:r>
              <a:rPr lang="ru-RU" sz="4000" b="1" i="1" dirty="0" smtClean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Лежит</a:t>
            </a:r>
            <a:r>
              <a:rPr lang="ru-RU" sz="4000" b="1" i="1" dirty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хрустит, </a:t>
            </a:r>
            <a:r>
              <a:rPr lang="ru-RU" sz="4000" b="1" i="1" dirty="0" smtClean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сверкает</a:t>
            </a:r>
          </a:p>
          <a:p>
            <a:pPr marL="0" indent="0" algn="ctr">
              <a:buNone/>
            </a:pPr>
            <a:r>
              <a:rPr lang="ru-RU" sz="4000" b="1" i="1" dirty="0" smtClean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Белоснежный </a:t>
            </a:r>
            <a:r>
              <a:rPr lang="ru-RU" sz="4000" b="1" i="1" dirty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ковёр покрыл </a:t>
            </a:r>
            <a:r>
              <a:rPr lang="ru-RU" sz="4000" b="1" i="1" dirty="0" smtClean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землю</a:t>
            </a:r>
          </a:p>
          <a:p>
            <a:pPr marL="0" indent="0" algn="ctr">
              <a:buNone/>
            </a:pPr>
            <a:r>
              <a:rPr lang="ru-RU" sz="4000" b="1" i="1" dirty="0" smtClean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Красота</a:t>
            </a:r>
            <a:r>
              <a:rPr lang="ru-RU" sz="4000" b="1" i="1" dirty="0"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5400" b="1" dirty="0" err="1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Синквейн</a:t>
            </a:r>
            <a:r>
              <a:rPr lang="ru-RU" sz="54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  <p:pic>
        <p:nvPicPr>
          <p:cNvPr id="2050" name="Picture 2" descr="https://get.pxhere.com/photo/landscape-mountain-snow-winter-white-ground-frost-natural-evergreen-weather-season-north-footwear-day-piste-freezing-6551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690" y="365125"/>
            <a:ext cx="5137636" cy="3439244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6147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Этот прием применяют при введении нового материала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этапе самостоятельной работы с учебником. Детям предлагается ряд вопросов к тексту, на которые они должны найти ответы. Причем вопросы и ответы даются не только в прямой форме, но и в косвенной, требующей анализа и рассуждения, опоры на собственный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опыт.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самостоятельного поиска обязательно проводится фронтальная проверка точности и правильности, найденных ответов, отсеивание лишнего.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«Работа с вопросником»</a:t>
            </a:r>
          </a:p>
        </p:txBody>
      </p:sp>
    </p:spTree>
    <p:extLst>
      <p:ext uri="{BB962C8B-B14F-4D97-AF65-F5344CB8AC3E}">
        <p14:creationId xmlns:p14="http://schemas.microsoft.com/office/powerpoint/2010/main" val="129394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127" y="2189451"/>
            <a:ext cx="2653145" cy="3102985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Применяется как на стадии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объяснения нового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материала, так и на стадии закрепления.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199" y="171161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«Знаю, узнал, хочу узнать»</a:t>
            </a:r>
          </a:p>
        </p:txBody>
      </p:sp>
      <p:pic>
        <p:nvPicPr>
          <p:cNvPr id="3074" name="Picture 2" descr="https://ds04.infourok.ru/uploads/ex/1032/0015a789-f9d7410f/img17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491"/>
          <a:stretch/>
        </p:blipFill>
        <p:spPr bwMode="auto">
          <a:xfrm>
            <a:off x="3352800" y="1385887"/>
            <a:ext cx="8631382" cy="5276505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93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328564" cy="276023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озволяет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активизировать младших школьников, помочь разрешить проблему, формирует нестандартное мышление. Такая методика не ставит ребёнка в рамки правильных и неправильных ответов. Ученики могут высказывать любое мнение, которое поможет найти выход из затруднительной ситуации.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«Мозговой штурм»</a:t>
            </a:r>
          </a:p>
        </p:txBody>
      </p:sp>
    </p:spTree>
    <p:extLst>
      <p:ext uri="{BB962C8B-B14F-4D97-AF65-F5344CB8AC3E}">
        <p14:creationId xmlns:p14="http://schemas.microsoft.com/office/powerpoint/2010/main" val="2283621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4468091" cy="4547466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учатся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различать те вопросы, на которые можно дать однозначный ответ </a:t>
            </a:r>
            <a:r>
              <a:rPr lang="ru-RU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(тонкие вопросы)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 те, на которые ответить  определенно невозможно, </a:t>
            </a:r>
            <a:r>
              <a:rPr lang="ru-RU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проблемные (толстые) вопросы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«Тонкие и толстые вопросы»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638801" y="1825625"/>
            <a:ext cx="6096000" cy="452431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numCol="2">
            <a:spAutoFit/>
          </a:bodyPr>
          <a:lstStyle/>
          <a:p>
            <a:r>
              <a:rPr lang="ru-RU" sz="2400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Толстые </a:t>
            </a:r>
            <a:r>
              <a:rPr lang="ru-RU" sz="2400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</a:t>
            </a:r>
            <a:endParaRPr lang="ru-RU" sz="2400" b="1" i="1" u="sng" dirty="0">
              <a:ln>
                <a:solidFill>
                  <a:schemeClr val="accent1"/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Дайте несколько объяснений, почему...?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Почему Вы считаете (думаете) …?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чем различие…?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Предположите, что будет, если…?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Что, если…?	 </a:t>
            </a:r>
          </a:p>
          <a:p>
            <a:endParaRPr lang="ru-RU" sz="2400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2400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Тонкие вопросы 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…?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Что…?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Когда…?        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Может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…?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Будет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…?  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Мог ли …?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Верно ли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…?</a:t>
            </a:r>
          </a:p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Было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 …?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звали …?</a:t>
            </a:r>
          </a:p>
          <a:p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Согласны ли Вы…?</a:t>
            </a:r>
          </a:p>
        </p:txBody>
      </p:sp>
    </p:spTree>
    <p:extLst>
      <p:ext uri="{BB962C8B-B14F-4D97-AF65-F5344CB8AC3E}">
        <p14:creationId xmlns:p14="http://schemas.microsoft.com/office/powerpoint/2010/main" val="225404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2" y="235527"/>
            <a:ext cx="3319895" cy="442652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3541567" y="221672"/>
            <a:ext cx="5412123" cy="95410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 дневниками читателя</a:t>
            </a:r>
          </a:p>
          <a:p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уроках чтения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75" y="1382844"/>
            <a:ext cx="5972175" cy="408738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4" name="Прямоугольник 3"/>
          <p:cNvSpPr/>
          <p:nvPr/>
        </p:nvSpPr>
        <p:spPr>
          <a:xfrm>
            <a:off x="4655265" y="5470231"/>
            <a:ext cx="7174785" cy="95410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над словарными словами на уроках</a:t>
            </a:r>
          </a:p>
          <a:p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русского языка позволяет развивать речь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765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6047509" cy="4351338"/>
          </a:xfrm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Математическая грамотность </a:t>
            </a:r>
            <a:r>
              <a:rPr lang="ru-RU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ru-RU" b="1" dirty="0" smtClean="0"/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способность человека определять и понимать роль математики в мире, в котором он живет, высказывать хорошо обоснованные математические суждения и использовать математику так, чтобы удовлетворять в настоящем и будущем потребности, присущие созидательному,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заинтересованному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мыслящему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гражданину.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8" name="Picture 4" descr="https://cloud.prezentacii.org/19/06/44137/images/screen4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57" t="17361" b="13446"/>
          <a:stretch/>
        </p:blipFill>
        <p:spPr bwMode="auto">
          <a:xfrm rot="904947">
            <a:off x="6234545" y="1995055"/>
            <a:ext cx="5957455" cy="456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Математическая </a:t>
            </a:r>
            <a:r>
              <a:rPr lang="ru-RU" sz="54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грамотность</a:t>
            </a:r>
          </a:p>
        </p:txBody>
      </p:sp>
    </p:spTree>
    <p:extLst>
      <p:ext uri="{BB962C8B-B14F-4D97-AF65-F5344CB8AC3E}">
        <p14:creationId xmlns:p14="http://schemas.microsoft.com/office/powerpoint/2010/main" val="34847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24362" y="5726092"/>
            <a:ext cx="6273449" cy="95410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Решение задач с применением единиц</a:t>
            </a:r>
          </a:p>
          <a:p>
            <a:r>
              <a:rPr lang="ru-RU" sz="2800" b="1" i="1" u="sng" dirty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лины, массы на уроке математики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242887"/>
            <a:ext cx="5424486" cy="406836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048766" y="4311252"/>
            <a:ext cx="6728380" cy="95410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Учебник и рабочая тетрадь помогают</a:t>
            </a:r>
          </a:p>
          <a:p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развить финансовую грамотность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" y="1009650"/>
            <a:ext cx="4252912" cy="567054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21874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96691" y="1552577"/>
            <a:ext cx="6657109" cy="4351338"/>
          </a:xfrm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Естественно-научная </a:t>
            </a:r>
            <a:r>
              <a:rPr lang="ru-RU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грамотность </a:t>
            </a:r>
            <a:r>
              <a:rPr lang="ru-RU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r>
              <a:rPr lang="ru-RU" b="1" dirty="0" smtClean="0"/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способность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человека осваивать и использовать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естественно-научные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знания для распознания и постановки вопросов, для освоения новых знаний, для объяснения естественнонаучных явлений и формулирования основанных на научных доказательствах выводов в связи с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естественно-научной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проблематикой.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8200" y="226580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Естественно-научная </a:t>
            </a:r>
            <a:r>
              <a:rPr lang="ru-RU" sz="54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грамотность</a:t>
            </a:r>
          </a:p>
        </p:txBody>
      </p:sp>
      <p:pic>
        <p:nvPicPr>
          <p:cNvPr id="13314" name="Picture 2" descr="https://st2.depositphotos.com/4131005/6237/v/950/depositphotos_62375373-stock-illustration-open-book-with-science-elements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82" y="1708583"/>
            <a:ext cx="4860380" cy="4997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743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8545" y="332510"/>
            <a:ext cx="11873346" cy="622069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 свое выступление мне хочется с притчи, которая известна с давних пор, но не потеряла актуальности и в наше время. Называется она «Чайная церемония».</a:t>
            </a:r>
          </a:p>
          <a:p>
            <a:pPr marL="0" indent="0">
              <a:buNone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«Сегодня изучите обряд чайной церемонии», – сказал учитель и дал своим ученикам свиток, в котором были описаны тонкости чайной церемонии.</a:t>
            </a:r>
          </a:p>
          <a:p>
            <a:pPr marL="0" indent="0">
              <a:buNone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Ученики погрузились в чтение, а учитель ушел в парк и сидел там весь день.</a:t>
            </a:r>
          </a:p>
          <a:p>
            <a:pPr marL="0" indent="0">
              <a:buNone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Ученики успели обсудить и выучить все, что было записано на свитке.</a:t>
            </a:r>
          </a:p>
          <a:p>
            <a:pPr marL="0" indent="0">
              <a:buNone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Наконец, учитель вернулся и спросил учеников о том, что они узнали.</a:t>
            </a:r>
          </a:p>
          <a:p>
            <a:pPr marL="0" indent="0">
              <a:buNone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«Белый журавль моет голову» – это значит, прополощи чайник кипятком, </a:t>
            </a: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с 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гордостью сказал первый ученик.</a:t>
            </a:r>
          </a:p>
          <a:p>
            <a:pPr marL="0" indent="0">
              <a:buNone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«Бодхисаттва входит во дворец, – это значит, положи чай в чайник,» </a:t>
            </a: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добавил 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второй.</a:t>
            </a:r>
          </a:p>
          <a:p>
            <a:pPr marL="0" indent="0">
              <a:buNone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«Струя греет чайник, – это значит, кипящей водой залей чайник,» </a:t>
            </a:r>
            <a:r>
              <a:rPr lang="ru-RU" sz="3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подхватил </a:t>
            </a: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третий.</a:t>
            </a:r>
          </a:p>
          <a:p>
            <a:pPr marL="0" indent="0">
              <a:buNone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 ученики один за другим рассказали учителю все подробности чайной церемонии.</a:t>
            </a:r>
          </a:p>
          <a:p>
            <a:pPr marL="0" indent="0">
              <a:buNone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последний ученик ничего не сказал.</a:t>
            </a:r>
          </a:p>
          <a:p>
            <a:pPr marL="0" indent="0">
              <a:buNone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 взял чайник, заварил в нем чай по всем правилам чайной церемонии и напоил учителя чаем.</a:t>
            </a:r>
          </a:p>
          <a:p>
            <a:pPr marL="0" indent="0">
              <a:buNone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Твой рассказ был лучшим, – похвалил учитель последнего ученика. – Ты порадовал меня вкусным чаем, и тем, что постиг важное правило:</a:t>
            </a:r>
          </a:p>
          <a:p>
            <a:pPr marL="0" indent="0">
              <a:buNone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«Говори не о том, что прочел, а о том, что понял».</a:t>
            </a:r>
          </a:p>
          <a:p>
            <a:pPr marL="0" indent="0">
              <a:buNone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Учитель, но этот ученик вообще ничего не говорил, – заметил кто-то.</a:t>
            </a:r>
          </a:p>
          <a:p>
            <a:pPr marL="0" indent="0">
              <a:buNone/>
            </a:pPr>
            <a:r>
              <a:rPr lang="ru-RU" sz="3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 Практические дела всегда говорят громче, чем слова, – ответил учитель.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410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191" y="1382280"/>
            <a:ext cx="10799618" cy="4351338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Виды заданий на уроках окружающего мира можно условно разделить на </a:t>
            </a:r>
            <a:r>
              <a:rPr lang="ru-RU" sz="3200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 группы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Clr>
                <a:schemeClr val="accent1"/>
              </a:buClr>
              <a:buNone/>
            </a:pPr>
            <a:r>
              <a:rPr lang="ru-RU" sz="3200" b="1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Задания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формирующие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компонент естественно-научной грамотности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</a:t>
            </a:r>
            <a:endPara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sz="3200" b="1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Задания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направленные на применение знаний на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практике;</a:t>
            </a:r>
          </a:p>
          <a:p>
            <a:pPr marL="0" indent="0">
              <a:buNone/>
            </a:pPr>
            <a:r>
              <a:rPr lang="ru-RU" sz="3200" b="1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Задания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позволяющие сформировать опыт рассуждения при решении нестандартных задач – жизненных ситуаций.</a:t>
            </a:r>
          </a:p>
        </p:txBody>
      </p:sp>
    </p:spTree>
    <p:extLst>
      <p:ext uri="{BB962C8B-B14F-4D97-AF65-F5344CB8AC3E}">
        <p14:creationId xmlns:p14="http://schemas.microsoft.com/office/powerpoint/2010/main" val="2077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w7.pngwing.com/pngs/864/118/png-transparent-earth-drawing-planet-earth-cartoon-watercolor-painting-pencil-globe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53" b="96246" l="10000" r="90000">
                        <a14:foregroundMark x1="31739" y1="15315" x2="31739" y2="15315"/>
                        <a14:foregroundMark x1="30000" y1="28529" x2="30000" y2="28529"/>
                        <a14:foregroundMark x1="41522" y1="9309" x2="41522" y2="9309"/>
                        <a14:foregroundMark x1="56087" y1="14565" x2="56087" y2="14565"/>
                        <a14:foregroundMark x1="63804" y1="21922" x2="63804" y2="21922"/>
                        <a14:foregroundMark x1="52935" y1="26577" x2="52935" y2="26577"/>
                        <a14:foregroundMark x1="49891" y1="83934" x2="49891" y2="83934"/>
                        <a14:foregroundMark x1="44565" y1="89039" x2="44565" y2="890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564" y="1554004"/>
            <a:ext cx="6618719" cy="479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386375"/>
            <a:ext cx="7571509" cy="5959007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уроках окружающего мира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отрабатывают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навык обозначения событий во времени языковыми средствами: сначала, потом, раньше, позднее, до, в одно и то же время.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Закрепляют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признание ребенком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здоровья,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наиважнейшей ценности человеческого бытия,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развивают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умение заботиться о своем физическом здоровье и соблюдать правила безопасности жизнедеятельности.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Предоставляют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возможность подготовить свой материал на заданную тему, а также свои вопросы и задания, проекты по различным темам, что они делают с большим удовольствием.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836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33611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1.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Какой организм сам производит питательные вещества, используя солнечный свет?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ящерица б) дерево в) олень г) ястреб</a:t>
            </a:r>
          </a:p>
          <a:p>
            <a:pPr marL="0" indent="0">
              <a:buNone/>
            </a:pPr>
            <a:r>
              <a:rPr lang="ru-RU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2.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Запиши одно различие между Солнцем и Луной.</a:t>
            </a:r>
          </a:p>
          <a:p>
            <a:pPr marL="0" indent="0">
              <a:buNone/>
            </a:pPr>
            <a:r>
              <a:rPr lang="ru-RU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3.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Какие из следующих тел могут заржаветь?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деревянные опилки б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пластмассовые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трубочки для питья </a:t>
            </a: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железные гвозди г) стеклянные бусинки</a:t>
            </a:r>
          </a:p>
          <a:p>
            <a:pPr marL="0" indent="0">
              <a:buNone/>
            </a:pPr>
            <a:r>
              <a:rPr lang="ru-RU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4.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Древесина – это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природный ресурс, используемый человеком. Для чего люди используют древесину? Приведи два разных примера.</a:t>
            </a:r>
          </a:p>
          <a:p>
            <a:pPr marL="0" indent="0">
              <a:buNone/>
            </a:pPr>
            <a:r>
              <a:rPr lang="ru-RU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5.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Птица – живая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облако – неживое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Почему птицы относятся к живой природе, а облако к неживой? Приведи два объяснения.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</a:t>
            </a:r>
            <a:endParaRPr lang="ru-RU" sz="5400" b="1" dirty="0">
              <a:ln>
                <a:solidFill>
                  <a:schemeClr val="accent6"/>
                </a:solidFill>
              </a:ln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26586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68594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уроке по теме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«Планета Земля»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загадывается определенная планета, и ребята начинают задавать учителю вопросы:</a:t>
            </a: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Это планета земной группы?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Нет.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Это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планета-гигант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–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 Эта планета имеет гигантские кольца? –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Это самая большая планета? –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Ребята делают вывод, что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 планета – Юпитер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Примеры</a:t>
            </a:r>
            <a:endParaRPr lang="ru-RU" sz="5400" b="1" dirty="0">
              <a:ln>
                <a:solidFill>
                  <a:schemeClr val="accent6"/>
                </a:solidFill>
              </a:ln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1698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605357"/>
          </a:xfrm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ключает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задания, которые формируют умения получать выводы на основе имеющихся данных. Эти данные могут быть представлены в виде рисунков, графиков, схем, диаграмм или  словесного описания. 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изучении темы «Вода в природе» детям можно предложить такую игру – «Где спряталась вода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?». Дети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отвечают на вопрос по картинкам и делают вывод, что вода в природе бывает разной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жидком, твердом и газообразном состоянии).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«Сделай вывод»</a:t>
            </a:r>
          </a:p>
        </p:txBody>
      </p:sp>
    </p:spTree>
    <p:extLst>
      <p:ext uri="{BB962C8B-B14F-4D97-AF65-F5344CB8AC3E}">
        <p14:creationId xmlns:p14="http://schemas.microsoft.com/office/powerpoint/2010/main" val="709451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92398" y="5379729"/>
            <a:ext cx="6186502" cy="95410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Практическое наблюдение объектов</a:t>
            </a:r>
          </a:p>
          <a:p>
            <a:r>
              <a:rPr lang="ru-RU" sz="2800" b="1" i="1" u="sng" dirty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2800" b="1" i="1" u="sng" dirty="0" smtClean="0"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кружающего мира</a:t>
            </a:r>
            <a:endParaRPr lang="ru-RU" sz="2800" i="1" u="sng" dirty="0"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solidFill>
                <a:schemeClr val="accent3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94" y="340363"/>
            <a:ext cx="4495104" cy="5993473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7000" y="340363"/>
            <a:ext cx="3771900" cy="50292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58177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6069830" cy="4366798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Залогом успеха в развитии данных навыков является удержание интереса ребенка, создание мотива. 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своей работе воспитатели используют разные приемы: работа по картинкам, по карточкам, в рабочих тетрадях. Немаловажную роль играет развитие моторики дошкольников. 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дети очень любят творческую деятельность, они много рисуют, вырезают и лепят. В процессе творчества дети много общаются, выстраивают диалоги, используя в речи различные прилагательные. Это способствует расширению словарного запаса. Роль воспитателей – наблюдение за правильным произношением, а при затруднении – помощь ребенку в подборе нужного слова.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5437" y="1313346"/>
            <a:ext cx="3009900" cy="4013200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243" y="3700539"/>
            <a:ext cx="3908993" cy="2931745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навыков чтения и </a:t>
            </a:r>
            <a:r>
              <a:rPr lang="ru-RU" sz="5400" b="1" dirty="0" smtClean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письма у дошкольников</a:t>
            </a:r>
            <a:endParaRPr lang="ru-RU" sz="5400" b="1" dirty="0">
              <a:ln>
                <a:solidFill>
                  <a:schemeClr val="accent6"/>
                </a:solidFill>
              </a:ln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065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704110"/>
            <a:ext cx="6670964" cy="5001490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 математическим развитием дошкольников понимаются качественные изменения в познавательной деятельности ребенка, которые происходят в результате формирования элементарных математических представлений и связанных с ними логических операций. 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работе воспитатели опираются на </a:t>
            </a:r>
            <a:r>
              <a:rPr lang="ru-RU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</a:t>
            </a:r>
            <a:r>
              <a:rPr lang="ru-RU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лавную задачу познавательного развития ребенка –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формирование потребности и способности активно мыслить, преодолевать трудности при решении разнообразных умственных задач. Предлагают детям задачи на логику, задачи из жизни, чтобы вызвать </a:t>
            </a:r>
            <a:r>
              <a:rPr lang="ru-RU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познавательный интерес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что является важным компонентом. Мотив познавательной деятельности в дошкольном возрасте обусловлен потребностями другой, значимой для ребенка деятельности, в первую очередь, игровой.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6164" y="1704110"/>
            <a:ext cx="3751117" cy="500148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838200" y="240434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Математическая грамотность у дошкольников</a:t>
            </a:r>
            <a:endParaRPr lang="ru-RU" sz="5400" b="1" dirty="0">
              <a:ln>
                <a:solidFill>
                  <a:schemeClr val="accent6"/>
                </a:solidFill>
              </a:ln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7772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8811" y="1260764"/>
            <a:ext cx="6487553" cy="5469251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Ребенок старшего дошкольного возраста должен хорошо ориентироваться в окружающем мире. 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Задача родителей и педагога – дать ребенку знания о его семье, доме, дружбе, правилах безопасности на дороге и т.д. 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Ребенок много времени проводит в детском саду, поэтому необходимо учить с раннего возраста дружбе, взаимовыручке, понятиям «хорошо» и «плохо». Важно, чтобы ребенок мог уметь себя обслуживать, поэтому самостоятельность , одно из главных умений. 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занятиях по окружающему миру воспитатели часто используют проблемные ситуации и предлагают варианты решения. Ребенку дается выбор для того, чтобы вызвать мыслительную деятельность. 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правило, дети хорошо справляются с поставленной задачей. Такая работа позволяет ребенку принимать правильное решение, чтобы в дальнейшем не возникли сложности.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62683" y="1640223"/>
            <a:ext cx="2223655" cy="296487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0532" y="1635826"/>
            <a:ext cx="3024667" cy="2743632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34" y="3996996"/>
            <a:ext cx="3644025" cy="2733019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838200" y="226580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5400" b="1" dirty="0" smtClean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Естественнонаучная грамотность у дошкольников</a:t>
            </a:r>
            <a:endParaRPr lang="ru-RU" sz="5400" b="1" dirty="0">
              <a:ln>
                <a:solidFill>
                  <a:schemeClr val="accent6"/>
                </a:solidFill>
              </a:ln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320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Х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очу </a:t>
            </a: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сказать, что 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еже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дневная </a:t>
            </a: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работа учителя 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и воспитателя на уроке и 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занятии, а 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также 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образовательные </a:t>
            </a: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технологии, которые 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они выбирают</a:t>
            </a: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, формируют функциональную 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грамотность у </a:t>
            </a: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учащихся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, 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воспитанников, соответствуя </a:t>
            </a: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их возрастной ступени. Поэтому важнейшей 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проблемой в </a:t>
            </a: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профессиональном становлении современного 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учителя, воспитателя </a:t>
            </a: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является </a:t>
            </a:r>
            <a:r>
              <a:rPr lang="ru-RU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повышение </a:t>
            </a:r>
            <a:r>
              <a:rPr lang="ru-RU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его технологической компетентности, включающей в себя </a:t>
            </a:r>
            <a:r>
              <a:rPr lang="ru-RU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глубокую теоретическую подготовку и практический опыт продуктивного применения современных образовательных технологий на </a:t>
            </a:r>
            <a:r>
              <a:rPr lang="ru-RU" b="1" i="1" u="sng" dirty="0" smtClean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/>
              </a:rPr>
              <a:t>уроке и занятии.</a:t>
            </a:r>
            <a:endParaRPr lang="ru-RU" b="1" i="1" u="sng" dirty="0">
              <a:ln>
                <a:solidFill>
                  <a:schemeClr val="accent1"/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Times New Roman"/>
              <a:cs typeface="Times New Roman"/>
            </a:endParaRPr>
          </a:p>
          <a:p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Заключение</a:t>
            </a:r>
            <a:endParaRPr lang="ru-RU" sz="5400" b="1" dirty="0">
              <a:ln>
                <a:solidFill>
                  <a:schemeClr val="accent6"/>
                </a:solidFill>
              </a:ln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5142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854" y="1690688"/>
            <a:ext cx="7779328" cy="4351338"/>
          </a:xfr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anose="02020603050405020304" pitchFamily="18" charset="0"/>
              </a:rPr>
              <a:t>Функциональная грамотность –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anose="02020603050405020304" pitchFamily="18" charset="0"/>
              </a:rPr>
              <a:t>способность человека вступать в отношения с внешней средой и максимально быстро адаптироваться и функционировать в ней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anose="02020603050405020304" pitchFamily="18" charset="0"/>
              </a:rPr>
              <a:t>.</a:t>
            </a:r>
            <a:endParaRPr lang="ru-RU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ci3.googleusercontent.com/proxy/9NMSu2VxIODp9bM-aXZ_A8s9pdpZSYC1G2JwQbJ7lRywqyxVSL2wRCj2p4i_wUzHo0repvomh7C8V0mkXs9SxtyUB8BbMxabmTyom-npBC6juE3dVpN0LA8u=s0-d-e1-ft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71" r="1982"/>
          <a:stretch/>
        </p:blipFill>
        <p:spPr bwMode="auto">
          <a:xfrm>
            <a:off x="7117072" y="2537451"/>
            <a:ext cx="5213473" cy="4349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4853" y="211932"/>
            <a:ext cx="10965873" cy="1325563"/>
          </a:xfrm>
        </p:spPr>
        <p:txBody>
          <a:bodyPr>
            <a:noAutofit/>
          </a:bodyPr>
          <a:lstStyle/>
          <a:p>
            <a:r>
              <a:rPr lang="ru-RU" sz="5000" b="1" dirty="0" smtClean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функциональная грамотность?</a:t>
            </a:r>
            <a:endParaRPr lang="ru-RU" sz="5000" dirty="0">
              <a:ln>
                <a:solidFill>
                  <a:schemeClr val="accent6"/>
                </a:solidFill>
              </a:ln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72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lnSpcReduction="10000"/>
          </a:bodyPr>
          <a:lstStyle/>
          <a:p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Математическая грамотность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Читательская грамотность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Естественно-научная грамотность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Финансовая грамотность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Глобальные компетенции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Креативное мышление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13063" y="142659"/>
            <a:ext cx="1096587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0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направления формирования функциональной грамотности</a:t>
            </a:r>
            <a:endParaRPr lang="ru-RU" sz="5000" dirty="0">
              <a:ln>
                <a:solidFill>
                  <a:schemeClr val="accent6"/>
                </a:solidFill>
              </a:ln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988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8927" y="204643"/>
            <a:ext cx="7197436" cy="4351338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i="1" u="sng" dirty="0">
                <a:ln>
                  <a:solidFill>
                    <a:schemeClr val="accent1"/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Функционально грамотный человек –</a:t>
            </a:r>
            <a:r>
              <a:rPr lang="ru-RU" sz="3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человек, способный использовать все постоянно приобретаемые в течение жизни знания, умения и навыки для решения максимально широкого диапазона жизненных задач в различных сферах человеческой деятельности, общения и социальных отношений. </a:t>
            </a:r>
            <a:endParaRPr lang="ru-RU" sz="3200" dirty="0">
              <a:ln>
                <a:solidFill>
                  <a:schemeClr val="accent1"/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https://epifanovaec.detskysad-45.caduk.ru/images/teacher_png4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66" y="3255818"/>
            <a:ext cx="4498681" cy="35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980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81221" y="1643439"/>
            <a:ext cx="6698674" cy="2348921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ln>
                  <a:solidFill>
                    <a:srgbClr val="00B050"/>
                  </a:solidFill>
                </a:ln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Дерево –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функционально грамотная личность;</a:t>
            </a:r>
          </a:p>
          <a:p>
            <a:pPr marL="0" indent="0">
              <a:buNone/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FF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Лейка –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учитель;</a:t>
            </a:r>
          </a:p>
          <a:p>
            <a:pPr marL="0" indent="0">
              <a:buNone/>
            </a:pPr>
            <a:r>
              <a:rPr lang="ru-RU" b="1" dirty="0" smtClean="0">
                <a:ln>
                  <a:solidFill>
                    <a:srgbClr val="0070C0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Вода –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педагогические технологии;</a:t>
            </a:r>
          </a:p>
          <a:p>
            <a:pPr marL="0" indent="0">
              <a:buNone/>
            </a:pPr>
            <a:r>
              <a:rPr lang="ru-RU" b="1" dirty="0" smtClean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Яблочки –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ключевые компетенции.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C:\Users\Лилия\Desktop\slide-15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8" t="26462" r="50892"/>
          <a:stretch/>
        </p:blipFill>
        <p:spPr bwMode="auto">
          <a:xfrm>
            <a:off x="68733" y="2066666"/>
            <a:ext cx="3718871" cy="38300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64295" y="28079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формирования и развития функциональной грамотности</a:t>
            </a:r>
            <a:endParaRPr lang="ru-RU" sz="4800" dirty="0">
              <a:ln>
                <a:solidFill>
                  <a:schemeClr val="accent6"/>
                </a:solidFill>
              </a:ln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7" name="Picture 2" descr="C:\Users\Лилия\Desktop\slide-15.jpg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69" t="61907" r="25442"/>
          <a:stretch/>
        </p:blipFill>
        <p:spPr bwMode="auto">
          <a:xfrm>
            <a:off x="3787604" y="3981680"/>
            <a:ext cx="2986953" cy="172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9546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30048"/>
          </a:xfrm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пособность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педагога успешно решать постоянно возникающие педагогические задачи и противоречия, умение видеть, понимать, анализировать, сравнивать, моделировать, прогнозировать явление педагогической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действительности.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38200" y="3298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Функциональная грамотность педагога – это</a:t>
            </a:r>
            <a:endParaRPr lang="ru-RU" sz="4800" dirty="0">
              <a:ln>
                <a:solidFill>
                  <a:schemeClr val="accent6"/>
                </a:solidFill>
              </a:ln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194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00891" y="1631662"/>
            <a:ext cx="5181600" cy="4351338"/>
          </a:xfr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готовностью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успешно взаимодействовать с изменяющимся окружающим миром, используя свои способности для его совершенствования;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возможностью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решать различные (в т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ч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нестандартные) учебные и жизненные задачи, обладать сформированными умениями строить алгоритмы основных видов деятельности;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8" name="Picture 6" descr="https://yt3.ggpht.com/a/AATXAJyE7CNjRBKLroUFDu4RvdVkjQJn5lsDjHHXxSbW=s900-c-k-c0x00ffffff-no-rj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100000" l="0" r="36111">
                        <a14:foregroundMark x1="5889" y1="60778" x2="5889" y2="60778"/>
                        <a14:foregroundMark x1="2778" y1="65667" x2="2778" y2="65667"/>
                        <a14:foregroundMark x1="14556" y1="63000" x2="14556" y2="63000"/>
                        <a14:foregroundMark x1="14889" y1="52111" x2="14889" y2="52111"/>
                        <a14:foregroundMark x1="20556" y1="52111" x2="20556" y2="52111"/>
                        <a14:foregroundMark x1="17556" y1="63778" x2="17556" y2="63778"/>
                        <a14:foregroundMark x1="11889" y1="60778" x2="11889" y2="60778"/>
                        <a14:foregroundMark x1="18333" y1="61556" x2="18333" y2="61556"/>
                        <a14:foregroundMark x1="11889" y1="62333" x2="11889" y2="62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62652"/>
          <a:stretch/>
        </p:blipFill>
        <p:spPr bwMode="auto">
          <a:xfrm>
            <a:off x="5185064" y="1806505"/>
            <a:ext cx="1849582" cy="4952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837219" y="1630004"/>
            <a:ext cx="5181600" cy="4351338"/>
          </a:xfrm>
          <a:ln>
            <a:solidFill>
              <a:schemeClr val="accent1">
                <a:lumMod val="50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способностью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строить социальные отношения в соответствии с нравственно-этическими ценностями социума, правилами партнерства и сотрудничества; </a:t>
            </a:r>
          </a:p>
          <a:p>
            <a:pPr marL="0" indent="0"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совокупностью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рефлексивных умений, обеспечивающих оценку своей грамотности, стремление к дальнейшему образованию, самообразованию и духовному развитию; умением прогнозировать свое будущее.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00891" y="129598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>
                <a:ln>
                  <a:solidFill>
                    <a:schemeClr val="accent6"/>
                  </a:solidFill>
                </a:ln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Функциональная грамотность младшего школьника характеризуется</a:t>
            </a:r>
            <a:endParaRPr lang="ru-RU" sz="4800" dirty="0">
              <a:ln>
                <a:solidFill>
                  <a:schemeClr val="accent6"/>
                </a:solidFill>
              </a:ln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133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Красный и оранжевый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2830</TotalTime>
  <Words>2239</Words>
  <Application>Microsoft Office PowerPoint</Application>
  <PresentationFormat>Широкоэкранный</PresentationFormat>
  <Paragraphs>196</Paragraphs>
  <Slides>39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Wingdings</vt:lpstr>
      <vt:lpstr>Тема Office</vt:lpstr>
      <vt:lpstr>Формирование и развитие функциональной грамотности – одна из основных задач современного школьного и дошкольного образования</vt:lpstr>
      <vt:lpstr>Презентация PowerPoint</vt:lpstr>
      <vt:lpstr>Презентация PowerPoint</vt:lpstr>
      <vt:lpstr>Что такое функциональная грамотность?</vt:lpstr>
      <vt:lpstr>Презентация PowerPoint</vt:lpstr>
      <vt:lpstr>Презентация PowerPoint</vt:lpstr>
      <vt:lpstr>Презентация PowerPoint</vt:lpstr>
      <vt:lpstr>Презентация PowerPoint</vt:lpstr>
      <vt:lpstr>Функциональная грамотность младшего школьника характеризуется</vt:lpstr>
      <vt:lpstr>Перед учителем в начальной школе стоит колоссальная задача – развить ребёнка</vt:lpstr>
      <vt:lpstr>Презентация PowerPoint</vt:lpstr>
      <vt:lpstr>Презентация PowerPoint</vt:lpstr>
      <vt:lpstr>Презентация PowerPoint</vt:lpstr>
      <vt:lpstr>Функциональная грамотность рассматривается как совокупность двух групп компонентов: интегративных и предметных</vt:lpstr>
      <vt:lpstr>Читательская грамотность</vt:lpstr>
      <vt:lpstr>Презентация PowerPoint</vt:lpstr>
      <vt:lpstr>Презентация PowerPoint</vt:lpstr>
      <vt:lpstr>«Проблемные ситуации»</vt:lpstr>
      <vt:lpstr>«Конструктор»</vt:lpstr>
      <vt:lpstr>«Синквейн»</vt:lpstr>
      <vt:lpstr>«Синквейн»</vt:lpstr>
      <vt:lpstr>«Работа с вопросником»</vt:lpstr>
      <vt:lpstr>«Знаю, узнал, хочу узнать»</vt:lpstr>
      <vt:lpstr>«Мозговой штурм»</vt:lpstr>
      <vt:lpstr>«Тонкие и толстые вопросы»</vt:lpstr>
      <vt:lpstr>Презентация PowerPoint</vt:lpstr>
      <vt:lpstr>Математическая грамотность</vt:lpstr>
      <vt:lpstr>Презентация PowerPoint</vt:lpstr>
      <vt:lpstr>Естественно-научная грамотность</vt:lpstr>
      <vt:lpstr>Презентация PowerPoint</vt:lpstr>
      <vt:lpstr>Презентация PowerPoint</vt:lpstr>
      <vt:lpstr>Примеры</vt:lpstr>
      <vt:lpstr>Примеры</vt:lpstr>
      <vt:lpstr>«Сделай вывод»</vt:lpstr>
      <vt:lpstr>Презентация PowerPoint</vt:lpstr>
      <vt:lpstr>Презентация PowerPoint</vt:lpstr>
      <vt:lpstr>Математическая грамотность у дошкольников</vt:lpstr>
      <vt:lpstr>Естественнонаучная грамотность у дошкольников</vt:lpstr>
      <vt:lpstr>Заключение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о санитарно-показательных микроорганизмах</dc:title>
  <dc:creator>aliya_maturova@mail.ru</dc:creator>
  <cp:lastModifiedBy>aliya_maturova@mail.ru</cp:lastModifiedBy>
  <cp:revision>90</cp:revision>
  <cp:lastPrinted>2021-12-07T08:21:50Z</cp:lastPrinted>
  <dcterms:created xsi:type="dcterms:W3CDTF">2021-12-04T08:41:23Z</dcterms:created>
  <dcterms:modified xsi:type="dcterms:W3CDTF">2021-12-07T13:02:12Z</dcterms:modified>
</cp:coreProperties>
</file>